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64" r:id="rId9"/>
    <p:sldId id="262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332" autoAdjust="0"/>
  </p:normalViewPr>
  <p:slideViewPr>
    <p:cSldViewPr snapToGrid="0" showGuides="1">
      <p:cViewPr varScale="1">
        <p:scale>
          <a:sx n="86" d="100"/>
          <a:sy n="86" d="100"/>
        </p:scale>
        <p:origin x="56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03A100-31EE-4FEF-A41B-C59D18B07461}" type="datetimeFigureOut">
              <a:rPr lang="ru-RU" smtClean="0"/>
              <a:t>03.02.2026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7CBFE-1079-4E61-B6FF-7466A1D8C7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036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orarosta.ru/vzaimodejstvie-dou-i-roditelej-v-realizacii-regionalnogo-komponenta-dlja-formirovanija-nravstvenno-patrioticheskih-chuvstv-u-detej-doshkolnogo-vozrasta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am.ru/detskijsad/duhovno-nravstvenoe-vospitanie-starshih-doshkolnikov-cherez-znakomstvo-s-narodnymi-tradicijami-i-prazdnikami.html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Здравствуйте, меня зовут </a:t>
            </a:r>
            <a:r>
              <a:rPr lang="ru-RU" dirty="0" err="1"/>
              <a:t>Дубцова</a:t>
            </a:r>
            <a:r>
              <a:rPr lang="ru-RU" dirty="0"/>
              <a:t> Н.М. Уважаемые коллеги, сегодня я постараюсь вам показать, каким образом мы интегрируем д</a:t>
            </a:r>
            <a:r>
              <a:rPr lang="ru-RU" sz="1200" b="0" dirty="0"/>
              <a:t>уховно-нравственное воспитание  и</a:t>
            </a:r>
            <a:r>
              <a:rPr lang="ru-RU" sz="1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региональный компонент образовательной программы.</a:t>
            </a:r>
            <a:endParaRPr lang="ru-RU" sz="1200" b="0" dirty="0"/>
          </a:p>
          <a:p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7CBFE-1079-4E61-B6FF-7466A1D8C74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407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Региональный компонент интегрируется в образовательно-воспитательный процесс по духовно-нравственному воспитанию, выстроенный на основе доминирующих целей образовательной программы, с учётом принципа постепенного перехода от близкого ребёнку (дом, семья) к менее близкому (культурно-исторические факты). </a:t>
            </a:r>
          </a:p>
          <a:p>
            <a:endParaRPr lang="ru-RU" dirty="0"/>
          </a:p>
          <a:p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Региональный компонент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является инструментом для </a:t>
            </a: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целостного воспитания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— он не только формирует представления о родном крае, но и способствует духовно-нравственному развитию через приобщение к культурному наследию и патриотическим ценностям.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7CBFE-1079-4E61-B6FF-7466A1D8C74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67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Формирование 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первоначальных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представлений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о духовно-нравственных ценностях таких как честь, семья, любовь, добро, терпение, послушание происходит посредством </a:t>
            </a: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согласованных действий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педагогов и родителей в формировании представлений о месте рождения и проживания самого ребенка, его родителей, членов семьи.</a:t>
            </a:r>
            <a:br>
              <a:rPr lang="ru-RU" b="0" u="none" strike="noStrike" dirty="0">
                <a:effectLst/>
                <a:latin typeface="YS Text"/>
                <a:hlinkClick r:id="rId3"/>
              </a:rPr>
            </a:br>
            <a:endParaRPr lang="ru-RU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7CBFE-1079-4E61-B6FF-7466A1D8C74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706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уховно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-нравственного воспитание и региональный компонент направлены на формирование у детей представлений о родном крае, уважения к традициям своего народа и любви к Родине через приобщение к культурному наследию региона, которое помогает воспитывать патриотические чувства и формировать нравственные ориентиры.</a:t>
            </a:r>
            <a:br>
              <a:rPr lang="ru-RU" dirty="0"/>
            </a:br>
            <a:endParaRPr lang="ru-R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начинается все с того места, где ты родился и живешь.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7CBFE-1079-4E61-B6FF-7466A1D8C74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106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прогулки – это такая форма работы, которая направленна не только на формирование у детей представлений о природе родного края, его растениях, погодных условиях, труде взрослых, но и на формирование ответственного, созидательного и бережного отношения к птицам, животным, растениям . Такие прогулки довольно кратковременны, но при этом разнообразны по тематике. 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Целевые прогулки иногда становятся основой для «маршрута выходного дня».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7CBFE-1079-4E61-B6FF-7466A1D8C74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912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Формирование нравственных и патриотических чувств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у детей зарождается через неформальное общение детей и взрослых, создаёт внутрисемейную и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межсемейную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дружескую атмосферу, что способствует развитию доброты, сострадания, внимательности к окружающим, ответственности, уважения к старшему поколению и даже дисциплины. Общение в непринуждённой обстановке помогает сближению педагогов, детей и родителей, созданию единого образовательного пространства.</a:t>
            </a:r>
            <a:endParaRPr lang="ru-R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b="1" i="1" u="sng" dirty="0"/>
              <a:t>«Я там был. Я видел это сам!»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7CBFE-1079-4E61-B6FF-7466A1D8C74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632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Подобные мероприятия знакомят детей с традициями и историей народа, своеобразием быта, обычаев, костюма, взаимоотношений между взрослыми и детьми. Воспитывают уважение к нравственным ценностям: честности, добросовестности, доброте и милосердии, великодушии, справедливости и др. Учат бережному отношению к природе родного края, своим предкам, истории народа и главное - помогают им ощутить себя носителями национальной культуры. Игры народов Поволжья безусловно прививают уважение к народным обычаям и традициям.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А подготовка и проведение таких праздников и развлечений способствует объединению детей и их родителей общими переживаниями, у ребят воспитываются основы коллективизма, а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песни и стихи о родной стране, о родной природе формируют </a:t>
            </a:r>
            <a:r>
              <a:rPr lang="ru-R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патриотические</a:t>
            </a:r>
            <a:r>
              <a:rPr lang="ru-RU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чувства.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ru-RU" b="0" u="none" strike="noStrike" dirty="0">
                <a:effectLst/>
                <a:latin typeface="YS Text"/>
                <a:hlinkClick r:id="rId3"/>
              </a:rPr>
            </a:br>
            <a:endParaRPr lang="ru-RU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7CBFE-1079-4E61-B6FF-7466A1D8C74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272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 народные и патриотические праздники наполняют жизнь ребенка светом добра и ласки, духовно его обогащают, закладывают основы высоких человеческих ценностей.</a:t>
            </a:r>
            <a:r>
              <a:rPr lang="ru-RU" baseline="0" dirty="0"/>
              <a:t> А праздники, проведенные вместе с семьей помогают и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зучать семейные традиции, участвовать в совместных праздниках, внедрять народные традиции в семью, а семейные распространять через других воспитанников. </a:t>
            </a:r>
            <a:br>
              <a:rPr lang="ru-RU" b="0" u="none" strike="noStrike" dirty="0">
                <a:effectLst/>
                <a:latin typeface="YS Text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7CBFE-1079-4E61-B6FF-7466A1D8C74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4633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Представленные на слайды формы работы с детьми и их семьями помогают сделать более осязаемым приобщение детей к культуре родного края, его истории, быту, традициям, культуре и искусству в каждодневной среде детского сада.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Нами созданы различные макеты. </a:t>
            </a: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Макеты «Достопримечательности»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 позволяют наглядно воспроизвести структуру и особенности изучаемых объектов, в удобной форме предоставляют возможность «погружения» детей в прошлое, совершения путешествия.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Макеты «Мой дом, мой двор»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— уменьшенная копия варианта дома и придомовой территории с указанием адреса улицы, на которой проживает ребёнок. Позволяет сформировать представление детей о доме как о месте, где живёт семья, расширить знание о людях, именами которых названы улицы.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Макеты многофункциональны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— они могут использоваться на занятиях, в совместной и самостоятельной деятельности, на основе моделей можно создать разнообразные дидактические игры.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Особенностью данной формы работы стало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участие в их создании и детей и родителей. Дети чувствуют свою причастность к тому, что создают, они участвуют в обсуждении его тематики, приносят из дома экспонаты или создают элементы макетов вместе со взрослыми. </a:t>
            </a:r>
            <a:endParaRPr lang="ru-R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7CBFE-1079-4E61-B6FF-7466A1D8C74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961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Чувство Родины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 Оно начинается у ребенка с отношения к семье, к самым близким людям- к матери, отцу, бабушке, дедушке. Это корни, связывающие его с родным домом и ближайшим окружением. Воспитывающее 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доброту, сострадание, внимательность к окружающим, ответственность, уважения к старшему поколению.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Спасибо за внимание! 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7CBFE-1079-4E61-B6FF-7466A1D8C74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938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356163"/>
          </a:xfrm>
        </p:spPr>
        <p:txBody>
          <a:bodyPr/>
          <a:lstStyle/>
          <a:p>
            <a:pPr lvl="0" defTabSz="914400">
              <a:spcBef>
                <a:spcPts val="0"/>
              </a:spcBef>
            </a:pPr>
            <a:r>
              <a:rPr lang="ru-RU" sz="1800" dirty="0">
                <a:ln>
                  <a:noFill/>
                </a:ln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муниципальное дошкольное образовательное учреждение</a:t>
            </a:r>
            <a:br>
              <a:rPr lang="ru-RU" sz="1800" dirty="0">
                <a:ln>
                  <a:noFill/>
                </a:ln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ru-RU" sz="1800" dirty="0">
                <a:ln>
                  <a:noFill/>
                </a:ln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«Детский сад № 254 </a:t>
            </a:r>
            <a:r>
              <a:rPr lang="ru-RU" sz="1800" dirty="0" err="1">
                <a:ln>
                  <a:noFill/>
                </a:ln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Тракторозаводского</a:t>
            </a:r>
            <a:r>
              <a:rPr lang="ru-RU" sz="1800" dirty="0">
                <a:ln>
                  <a:noFill/>
                </a:ln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района Волгограда»</a:t>
            </a:r>
            <a:br>
              <a:rPr lang="ru-RU" sz="1800" dirty="0">
                <a:ln>
                  <a:noFill/>
                </a:ln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Духовно-нравственное воспитание дошкольников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реализации регионального компонента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171364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63790" y="1277705"/>
            <a:ext cx="4800598" cy="1181948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компонент</a:t>
            </a:r>
            <a:br>
              <a:rPr lang="ru-RU" sz="2800" dirty="0">
                <a:ln>
                  <a:noFill/>
                </a:ln>
                <a:solidFill>
                  <a:prstClr val="black"/>
                </a:solidFill>
                <a:latin typeface="Calibri" panose="020F0502020204030204"/>
              </a:rPr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123290" y="3158633"/>
            <a:ext cx="79454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 детей представлений о родном крае, городе, районе, уважения к традициям своего народа и любви к Родине</a:t>
            </a:r>
            <a:endParaRPr lang="ru-RU" sz="2000" dirty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6467A85-362D-4CF0-8264-B895115742EB}"/>
              </a:ext>
            </a:extLst>
          </p:cNvPr>
          <p:cNvSpPr txBox="1">
            <a:spLocks/>
          </p:cNvSpPr>
          <p:nvPr/>
        </p:nvSpPr>
        <p:spPr>
          <a:xfrm>
            <a:off x="1391246" y="881818"/>
            <a:ext cx="5455918" cy="198518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80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Духовно-нравственное воспитание</a:t>
            </a:r>
            <a:br>
              <a:rPr lang="ru-RU" sz="2800" dirty="0">
                <a:ln>
                  <a:noFill/>
                </a:ln>
                <a:solidFill>
                  <a:prstClr val="black"/>
                </a:solidFill>
                <a:latin typeface="Calibri" panose="020F0502020204030204"/>
              </a:rPr>
            </a:br>
            <a:endParaRPr lang="ru-RU" dirty="0"/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07E1E1CC-0A86-4592-9F9C-A6396FF7EF00}"/>
              </a:ext>
            </a:extLst>
          </p:cNvPr>
          <p:cNvSpPr/>
          <p:nvPr/>
        </p:nvSpPr>
        <p:spPr>
          <a:xfrm rot="18590757">
            <a:off x="4469020" y="2349423"/>
            <a:ext cx="161823" cy="9869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вниз 10">
            <a:extLst>
              <a:ext uri="{FF2B5EF4-FFF2-40B4-BE49-F238E27FC236}">
                <a16:creationId xmlns:a16="http://schemas.microsoft.com/office/drawing/2014/main" id="{DE90F78A-24DF-4ED5-996D-F388B27714CD}"/>
              </a:ext>
            </a:extLst>
          </p:cNvPr>
          <p:cNvSpPr/>
          <p:nvPr/>
        </p:nvSpPr>
        <p:spPr>
          <a:xfrm rot="2910931">
            <a:off x="7433380" y="2338448"/>
            <a:ext cx="161823" cy="9869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id="{160835B5-C5E4-4FBF-A7C0-C7F3407325AD}"/>
              </a:ext>
            </a:extLst>
          </p:cNvPr>
          <p:cNvSpPr/>
          <p:nvPr/>
        </p:nvSpPr>
        <p:spPr>
          <a:xfrm>
            <a:off x="5827508" y="3870969"/>
            <a:ext cx="493363" cy="4792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4FF6A9-2324-4ED7-B8F2-B01BE303CF39}"/>
              </a:ext>
            </a:extLst>
          </p:cNvPr>
          <p:cNvSpPr txBox="1"/>
          <p:nvPr/>
        </p:nvSpPr>
        <p:spPr>
          <a:xfrm>
            <a:off x="1964393" y="4428530"/>
            <a:ext cx="82195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егиональный компонент - </a:t>
            </a:r>
          </a:p>
          <a:p>
            <a:pPr algn="ctr"/>
            <a:r>
              <a:rPr lang="ru-RU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</a:t>
            </a:r>
            <a:r>
              <a:rPr lang="ru-RU" sz="20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 целостного воспитания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980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6438" y="115858"/>
            <a:ext cx="4239124" cy="1568563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55" y="1468036"/>
            <a:ext cx="4026568" cy="4795604"/>
          </a:xfrm>
          <a:prstGeom prst="rect">
            <a:avLst/>
          </a:prstGeom>
          <a:ln>
            <a:noFill/>
          </a:ln>
        </p:spPr>
      </p:pic>
      <p:sp>
        <p:nvSpPr>
          <p:cNvPr id="6" name="TextBox 5"/>
          <p:cNvSpPr txBox="1"/>
          <p:nvPr/>
        </p:nvSpPr>
        <p:spPr>
          <a:xfrm flipH="1">
            <a:off x="1008443" y="1262015"/>
            <a:ext cx="3164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пожилого человека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307" y="1565081"/>
            <a:ext cx="2572414" cy="45790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82076" y="1196402"/>
            <a:ext cx="1248876" cy="368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отца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632" y="1565080"/>
            <a:ext cx="2572414" cy="457904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046036" y="1225945"/>
            <a:ext cx="1700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матери</a:t>
            </a:r>
          </a:p>
        </p:txBody>
      </p:sp>
    </p:spTree>
    <p:extLst>
      <p:ext uri="{BB962C8B-B14F-4D97-AF65-F5344CB8AC3E}">
        <p14:creationId xmlns:p14="http://schemas.microsoft.com/office/powerpoint/2010/main" val="1917858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34753" y="597121"/>
            <a:ext cx="5522493" cy="926879"/>
          </a:xfrm>
        </p:spPr>
        <p:txBody>
          <a:bodyPr/>
          <a:lstStyle/>
          <a:p>
            <a:r>
              <a:rPr lang="ru-RU" dirty="0"/>
              <a:t>Моя малая Родина!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4821" y="1524000"/>
            <a:ext cx="26309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Город- герой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89258" y="1524000"/>
            <a:ext cx="335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Тракторозаводский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61685" y="1524000"/>
            <a:ext cx="28554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сад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48141" r="22801"/>
          <a:stretch/>
        </p:blipFill>
        <p:spPr>
          <a:xfrm>
            <a:off x="1563422" y="2688997"/>
            <a:ext cx="1871714" cy="3381792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7" t="2148" r="37037" b="3990"/>
          <a:stretch/>
        </p:blipFill>
        <p:spPr bwMode="auto">
          <a:xfrm>
            <a:off x="4824848" y="2688997"/>
            <a:ext cx="1871713" cy="338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vatars.mds.yandex.net/i?id=0dd6e95dc3640df0664576102dc100d2f6c10e41-5234178-images-thumbs&amp;n=1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9" r="38534"/>
          <a:stretch/>
        </p:blipFill>
        <p:spPr bwMode="auto">
          <a:xfrm>
            <a:off x="7985760" y="2688998"/>
            <a:ext cx="3017520" cy="3388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929B5D2E-0331-4729-B1ED-18097DEC366C}"/>
              </a:ext>
            </a:extLst>
          </p:cNvPr>
          <p:cNvSpPr/>
          <p:nvPr/>
        </p:nvSpPr>
        <p:spPr>
          <a:xfrm rot="5400000">
            <a:off x="7040028" y="3660460"/>
            <a:ext cx="493363" cy="9454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id="{13E60DFC-D4F9-4D32-839C-693707D9592C}"/>
              </a:ext>
            </a:extLst>
          </p:cNvPr>
          <p:cNvSpPr/>
          <p:nvPr/>
        </p:nvSpPr>
        <p:spPr>
          <a:xfrm rot="5400000">
            <a:off x="3876894" y="3660460"/>
            <a:ext cx="493363" cy="9454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112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146" y="167995"/>
            <a:ext cx="11008893" cy="1303867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и целевые прогулки по территории ДОУ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7" r="7354"/>
          <a:stretch/>
        </p:blipFill>
        <p:spPr>
          <a:xfrm rot="20411747">
            <a:off x="26375" y="2016994"/>
            <a:ext cx="3810354" cy="32562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666" y="1728910"/>
            <a:ext cx="4161164" cy="41611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9957">
            <a:off x="8160706" y="2128928"/>
            <a:ext cx="4052590" cy="303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376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3925" y="692876"/>
            <a:ext cx="6465574" cy="103266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Маршруты выходного дня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5" r="9107" b="6743"/>
          <a:stretch/>
        </p:blipFill>
        <p:spPr>
          <a:xfrm>
            <a:off x="179066" y="3415547"/>
            <a:ext cx="2007184" cy="32969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528"/>
          <a:stretch/>
        </p:blipFill>
        <p:spPr>
          <a:xfrm>
            <a:off x="2229756" y="2230756"/>
            <a:ext cx="1652570" cy="28332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18"/>
          <a:stretch/>
        </p:blipFill>
        <p:spPr>
          <a:xfrm>
            <a:off x="8089746" y="3290833"/>
            <a:ext cx="1770636" cy="34216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38"/>
          <a:stretch/>
        </p:blipFill>
        <p:spPr>
          <a:xfrm>
            <a:off x="9936765" y="1725537"/>
            <a:ext cx="1871807" cy="31305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/>
          <a:srcRect t="7335" b="10712"/>
          <a:stretch/>
        </p:blipFill>
        <p:spPr>
          <a:xfrm>
            <a:off x="3992744" y="1856166"/>
            <a:ext cx="4047936" cy="2489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723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7583" y="250036"/>
            <a:ext cx="9870438" cy="1303867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Народные праздники и песенно-игровые традиции в детском саду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8" t="33620" r="2802" b="7365"/>
          <a:stretch/>
        </p:blipFill>
        <p:spPr>
          <a:xfrm>
            <a:off x="396535" y="1732640"/>
            <a:ext cx="4302930" cy="21294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747" y="1553903"/>
            <a:ext cx="2918577" cy="51952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8"/>
          <a:stretch/>
        </p:blipFill>
        <p:spPr>
          <a:xfrm>
            <a:off x="196475" y="4040777"/>
            <a:ext cx="4703050" cy="27083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381" y="1732640"/>
            <a:ext cx="2061356" cy="27499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7" t="16847" r="14168" b="17595"/>
          <a:stretch/>
        </p:blipFill>
        <p:spPr>
          <a:xfrm>
            <a:off x="6544551" y="4040777"/>
            <a:ext cx="2254873" cy="270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893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7962" y="220132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Народные праздники и семейные традиции 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7569">
            <a:off x="8873832" y="1295601"/>
            <a:ext cx="1978645" cy="26396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55317" t="39357" r="1332" b="26721"/>
          <a:stretch/>
        </p:blipFill>
        <p:spPr>
          <a:xfrm>
            <a:off x="2985884" y="2046516"/>
            <a:ext cx="5570014" cy="30479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3771">
            <a:off x="1107159" y="1064560"/>
            <a:ext cx="2325017" cy="31017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70" b="20440"/>
          <a:stretch/>
        </p:blipFill>
        <p:spPr>
          <a:xfrm rot="20565986">
            <a:off x="1553453" y="3706846"/>
            <a:ext cx="2864862" cy="22163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7387">
            <a:off x="7712300" y="3315363"/>
            <a:ext cx="2044027" cy="272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296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4437" y="757722"/>
            <a:ext cx="5714998" cy="1071257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Мини-музеи и макеты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970" y="1004413"/>
            <a:ext cx="1775142" cy="24433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2" t="5690" r="-2116" b="28299"/>
          <a:stretch/>
        </p:blipFill>
        <p:spPr>
          <a:xfrm>
            <a:off x="8916039" y="757722"/>
            <a:ext cx="2561278" cy="24383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3" r="-229" b="11606"/>
          <a:stretch/>
        </p:blipFill>
        <p:spPr>
          <a:xfrm>
            <a:off x="8953499" y="3358020"/>
            <a:ext cx="2523818" cy="29238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1" r="-1132" b="27758"/>
          <a:stretch/>
        </p:blipFill>
        <p:spPr>
          <a:xfrm>
            <a:off x="4010916" y="2226081"/>
            <a:ext cx="4797035" cy="27358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5" t="26157" r="17701" b="1348"/>
          <a:stretch/>
        </p:blipFill>
        <p:spPr>
          <a:xfrm>
            <a:off x="56424" y="3615592"/>
            <a:ext cx="3808944" cy="266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6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3082" y="342052"/>
            <a:ext cx="5359398" cy="1303867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Чувство Родины</a:t>
            </a:r>
            <a:r>
              <a:rPr lang="ru-RU" dirty="0">
                <a:solidFill>
                  <a:schemeClr val="tx1"/>
                </a:solidFill>
              </a:rPr>
              <a:t>…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96600" y="5492998"/>
            <a:ext cx="46038" cy="61417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380" y="1520927"/>
            <a:ext cx="7541259" cy="504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6899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1080</TotalTime>
  <Words>875</Words>
  <Application>Microsoft Office PowerPoint</Application>
  <PresentationFormat>Широкоэкранный</PresentationFormat>
  <Paragraphs>57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Garamond</vt:lpstr>
      <vt:lpstr>Times New Roman</vt:lpstr>
      <vt:lpstr>YS Text</vt:lpstr>
      <vt:lpstr>Натуральные материалы</vt:lpstr>
      <vt:lpstr>муниципальное дошкольное образовательное учреждение  «Детский сад № 254 Тракторозаводского района Волгограда» </vt:lpstr>
      <vt:lpstr>Региональный компонент </vt:lpstr>
      <vt:lpstr>Семья</vt:lpstr>
      <vt:lpstr>Моя малая Родина!</vt:lpstr>
      <vt:lpstr>Наблюдение и целевые прогулки по территории ДОУ</vt:lpstr>
      <vt:lpstr>Маршруты выходного дня</vt:lpstr>
      <vt:lpstr>Народные праздники и песенно-игровые традиции в детском саду</vt:lpstr>
      <vt:lpstr>Народные праздники и семейные традиции </vt:lpstr>
      <vt:lpstr>Мини-музеи и макеты</vt:lpstr>
      <vt:lpstr>Чувство Родины…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 «Детский сад № 254 Тракторозаводского района Волгограда»</dc:title>
  <dc:creator>OEM</dc:creator>
  <cp:lastModifiedBy>254</cp:lastModifiedBy>
  <cp:revision>68</cp:revision>
  <dcterms:created xsi:type="dcterms:W3CDTF">2026-01-18T16:11:17Z</dcterms:created>
  <dcterms:modified xsi:type="dcterms:W3CDTF">2026-02-03T12:27:47Z</dcterms:modified>
</cp:coreProperties>
</file>